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0"/>
  </p:notesMasterIdLst>
  <p:handoutMasterIdLst>
    <p:handoutMasterId r:id="rId21"/>
  </p:handoutMasterIdLst>
  <p:sldIdLst>
    <p:sldId id="446" r:id="rId5"/>
    <p:sldId id="447" r:id="rId6"/>
    <p:sldId id="452" r:id="rId7"/>
    <p:sldId id="449" r:id="rId8"/>
    <p:sldId id="453" r:id="rId9"/>
    <p:sldId id="455" r:id="rId10"/>
    <p:sldId id="454" r:id="rId11"/>
    <p:sldId id="456" r:id="rId12"/>
    <p:sldId id="457" r:id="rId13"/>
    <p:sldId id="458" r:id="rId14"/>
    <p:sldId id="459" r:id="rId15"/>
    <p:sldId id="463" r:id="rId16"/>
    <p:sldId id="461" r:id="rId17"/>
    <p:sldId id="460" r:id="rId18"/>
    <p:sldId id="4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322"/>
    <a:srgbClr val="6567AC"/>
    <a:srgbClr val="A1CACA"/>
    <a:srgbClr val="479A6B"/>
    <a:srgbClr val="6766AB"/>
    <a:srgbClr val="8C5896"/>
    <a:srgbClr val="7C6560"/>
    <a:srgbClr val="29282D"/>
    <a:srgbClr val="E288B6"/>
    <a:srgbClr val="D75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51"/>
  </p:normalViewPr>
  <p:slideViewPr>
    <p:cSldViewPr snapToGrid="0">
      <p:cViewPr>
        <p:scale>
          <a:sx n="125" d="100"/>
          <a:sy n="125" d="100"/>
        </p:scale>
        <p:origin x="904" y="66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6/15/22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6/15/22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8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6/15/22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344465" cy="694401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2" y="662295"/>
            <a:ext cx="5868139" cy="1494979"/>
          </a:xfrm>
        </p:spPr>
        <p:txBody>
          <a:bodyPr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 err="1"/>
              <a:t>Lucrare</a:t>
            </a:r>
            <a:r>
              <a:rPr lang="en-US" dirty="0"/>
              <a:t> de </a:t>
            </a:r>
            <a:r>
              <a:rPr lang="en-US" dirty="0" err="1"/>
              <a:t>licență</a:t>
            </a:r>
            <a:br>
              <a:rPr lang="en-US" dirty="0"/>
            </a:br>
            <a:br>
              <a:rPr lang="en-US" sz="1600" dirty="0"/>
            </a:br>
            <a:r>
              <a:rPr lang="en-US" sz="3200" dirty="0" err="1"/>
              <a:t>Testarea</a:t>
            </a:r>
            <a:r>
              <a:rPr lang="en-US" sz="3200" dirty="0"/>
              <a:t> </a:t>
            </a:r>
            <a:r>
              <a:rPr lang="en-US" sz="3200" dirty="0" err="1"/>
              <a:t>interfețelor</a:t>
            </a:r>
            <a:r>
              <a:rPr lang="en-US" sz="3200" dirty="0"/>
              <a:t> </a:t>
            </a:r>
            <a:r>
              <a:rPr lang="en-US" sz="3200" dirty="0" err="1"/>
              <a:t>grafice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704E3-3542-0446-A8C0-AEB2D4C33A88}"/>
              </a:ext>
            </a:extLst>
          </p:cNvPr>
          <p:cNvSpPr txBox="1"/>
          <p:nvPr/>
        </p:nvSpPr>
        <p:spPr>
          <a:xfrm>
            <a:off x="71022" y="4916583"/>
            <a:ext cx="1149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Conducător științific: Prof. Dr. </a:t>
            </a:r>
            <a:r>
              <a:rPr lang="ro-RO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czibula</a:t>
            </a:r>
            <a:r>
              <a:rPr lang="ro-RO" sz="3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o-RO" sz="32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istvan</a:t>
            </a:r>
            <a:endParaRPr lang="ro-RO" sz="32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ro-RO" sz="16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ro-RO" sz="3200" cap="all" dirty="0">
                <a:solidFill>
                  <a:schemeClr val="bg1"/>
                </a:solidFill>
              </a:rPr>
              <a:t>Student: Olaru</a:t>
            </a:r>
            <a:r>
              <a:rPr lang="ro-RO" sz="3200" dirty="0"/>
              <a:t> </a:t>
            </a:r>
            <a:r>
              <a:rPr lang="ro-RO" sz="3200" cap="all" dirty="0">
                <a:solidFill>
                  <a:schemeClr val="bg1"/>
                </a:solidFill>
              </a:rPr>
              <a:t>Laura-Elena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BE7B8-AFCD-3640-BE9B-58D4E63ED5EC}"/>
              </a:ext>
            </a:extLst>
          </p:cNvPr>
          <p:cNvSpPr txBox="1"/>
          <p:nvPr/>
        </p:nvSpPr>
        <p:spPr>
          <a:xfrm>
            <a:off x="147190" y="0"/>
            <a:ext cx="1204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cap="all" dirty="0">
                <a:solidFill>
                  <a:schemeClr val="bg1"/>
                </a:solidFill>
              </a:rPr>
              <a:t>Universitatea </a:t>
            </a:r>
            <a:r>
              <a:rPr lang="ro-RO" cap="all" dirty="0" err="1">
                <a:solidFill>
                  <a:schemeClr val="bg1"/>
                </a:solidFill>
              </a:rPr>
              <a:t>babeș-bolyai</a:t>
            </a:r>
            <a:r>
              <a:rPr lang="ro-RO" cap="all" dirty="0">
                <a:solidFill>
                  <a:schemeClr val="bg1"/>
                </a:solidFill>
              </a:rPr>
              <a:t> </a:t>
            </a:r>
            <a:r>
              <a:rPr lang="ro-RO" cap="all" dirty="0" err="1">
                <a:solidFill>
                  <a:schemeClr val="bg1"/>
                </a:solidFill>
              </a:rPr>
              <a:t>cluj-napoca</a:t>
            </a:r>
            <a:r>
              <a:rPr lang="ro-RO" cap="all" dirty="0">
                <a:solidFill>
                  <a:schemeClr val="bg1"/>
                </a:solidFill>
              </a:rPr>
              <a:t> Facultatea de matematică și informatică specializarea informatică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74D826-55B4-B148-9B6E-38B970409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771" y="662295"/>
            <a:ext cx="1432835" cy="14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3627C9-7993-424F-89F7-9D5F1410862E}"/>
              </a:ext>
            </a:extLst>
          </p:cNvPr>
          <p:cNvSpPr/>
          <p:nvPr/>
        </p:nvSpPr>
        <p:spPr>
          <a:xfrm>
            <a:off x="2382518" y="203200"/>
            <a:ext cx="7665721" cy="914400"/>
          </a:xfrm>
          <a:prstGeom prst="roundRect">
            <a:avLst/>
          </a:prstGeom>
          <a:solidFill>
            <a:srgbClr val="6567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Projy</a:t>
            </a:r>
            <a:r>
              <a:rPr lang="ro-RO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Aplicație de postare de proiecte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10341B-04D5-9C49-B717-2B09B8FD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3" y="1239520"/>
            <a:ext cx="2716154" cy="549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611A04-D683-DD44-ABD1-E133266A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725" y="1231091"/>
            <a:ext cx="2730663" cy="549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8F637A-130F-A14B-BF8F-5DF255EE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97" y="1226011"/>
            <a:ext cx="2738667" cy="5506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D9C28C-DCFC-914F-828E-6783FE02D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6313" y="1226011"/>
            <a:ext cx="2716973" cy="5510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88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3627C9-7993-424F-89F7-9D5F1410862E}"/>
              </a:ext>
            </a:extLst>
          </p:cNvPr>
          <p:cNvSpPr/>
          <p:nvPr/>
        </p:nvSpPr>
        <p:spPr>
          <a:xfrm>
            <a:off x="2382518" y="203200"/>
            <a:ext cx="7665721" cy="914400"/>
          </a:xfrm>
          <a:prstGeom prst="roundRect">
            <a:avLst/>
          </a:prstGeom>
          <a:solidFill>
            <a:srgbClr val="6567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Projy</a:t>
            </a:r>
            <a:r>
              <a:rPr lang="ro-RO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Aplicație de postare de proiecte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A83F14-CC9D-4541-8911-1DB492DA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4" y="1290320"/>
            <a:ext cx="2717062" cy="5445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BF904-B572-0847-B07B-F7C2337E9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882" y="1290320"/>
            <a:ext cx="2737441" cy="5445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E742B-4783-D644-BD35-DCDBEAC2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78" y="1290320"/>
            <a:ext cx="2766562" cy="5445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9F3C78-84E2-5A4F-B955-77BA2A883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196" y="1290320"/>
            <a:ext cx="2754914" cy="5445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0276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3627C9-7993-424F-89F7-9D5F1410862E}"/>
              </a:ext>
            </a:extLst>
          </p:cNvPr>
          <p:cNvSpPr/>
          <p:nvPr/>
        </p:nvSpPr>
        <p:spPr>
          <a:xfrm>
            <a:off x="106678" y="1950720"/>
            <a:ext cx="4963162" cy="3073400"/>
          </a:xfrm>
          <a:prstGeom prst="roundRect">
            <a:avLst/>
          </a:prstGeom>
          <a:solidFill>
            <a:srgbClr val="6567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Client – Flutter pentru web și mobil</a:t>
            </a:r>
          </a:p>
          <a:p>
            <a:pPr algn="ctr"/>
            <a:endParaRPr lang="ro-RO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ro-RO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Server – Java </a:t>
            </a:r>
            <a:r>
              <a:rPr lang="ro-RO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Spring</a:t>
            </a:r>
            <a:r>
              <a:rPr lang="ro-RO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F14E8-E11C-414D-B77C-EA9B6538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749" y="3108960"/>
            <a:ext cx="6325386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2310F-F911-504F-B424-AB56E0BB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284" y="335280"/>
            <a:ext cx="6828315" cy="25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8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733857A-C2E8-A749-87C8-A0403110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698"/>
            <a:ext cx="12192000" cy="58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5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3627C9-7993-424F-89F7-9D5F1410862E}"/>
              </a:ext>
            </a:extLst>
          </p:cNvPr>
          <p:cNvSpPr/>
          <p:nvPr/>
        </p:nvSpPr>
        <p:spPr>
          <a:xfrm>
            <a:off x="2382518" y="203200"/>
            <a:ext cx="7665721" cy="914400"/>
          </a:xfrm>
          <a:prstGeom prst="roundRect">
            <a:avLst/>
          </a:prstGeom>
          <a:solidFill>
            <a:srgbClr val="6567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Testarea Aplicației </a:t>
            </a:r>
            <a:r>
              <a:rPr lang="ro-RO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Projy</a:t>
            </a:r>
            <a:endParaRPr lang="ro-RO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TestProjy.mp4">
            <a:hlinkClick r:id="" action="ppaction://media"/>
            <a:extLst>
              <a:ext uri="{FF2B5EF4-FFF2-40B4-BE49-F238E27FC236}">
                <a16:creationId xmlns:a16="http://schemas.microsoft.com/office/drawing/2014/main" id="{10DA9FF2-89A2-F047-A57A-F7A28BFE98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079" y="1212214"/>
            <a:ext cx="9856331" cy="55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344465" cy="694401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43" y="1190615"/>
            <a:ext cx="4064098" cy="800745"/>
          </a:xfrm>
        </p:spPr>
        <p:txBody>
          <a:bodyPr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dirty="0" err="1"/>
              <a:t>Mulțumesc</a:t>
            </a:r>
            <a:r>
              <a:rPr lang="en-US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8324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FBEA-1EA0-344B-BD17-E9DF77BE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842987"/>
            <a:ext cx="4362809" cy="1572126"/>
          </a:xfrm>
        </p:spPr>
        <p:txBody>
          <a:bodyPr/>
          <a:lstStyle/>
          <a:p>
            <a:r>
              <a:rPr lang="ro-RO" dirty="0"/>
              <a:t>Importanța testării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2B000-9828-0E45-9A68-1381F4ED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763" y="3547784"/>
            <a:ext cx="3533437" cy="2497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229E88-EB22-F649-9E4D-4BEB048E9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307" y="3523558"/>
            <a:ext cx="3378461" cy="2522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F948B7-510E-8746-9518-8A7C60C1E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891" y="463014"/>
            <a:ext cx="3624877" cy="2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03F5C1-C281-A645-B1E7-7FA502A79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809" y="463013"/>
            <a:ext cx="3559416" cy="2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DBC5D-D8B4-A549-A3E2-989E2643C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3547785"/>
            <a:ext cx="4159609" cy="2497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7AAD35-2D2E-AA40-A6B7-2EE8E29D4DE8}"/>
              </a:ext>
            </a:extLst>
          </p:cNvPr>
          <p:cNvSpPr txBox="1"/>
          <p:nvPr/>
        </p:nvSpPr>
        <p:spPr>
          <a:xfrm>
            <a:off x="822960" y="6232189"/>
            <a:ext cx="3208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</a:rPr>
              <a:t>Sistemul Bancar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559E7-462B-E046-9C72-7CDF951BF181}"/>
              </a:ext>
            </a:extLst>
          </p:cNvPr>
          <p:cNvSpPr txBox="1"/>
          <p:nvPr/>
        </p:nvSpPr>
        <p:spPr>
          <a:xfrm>
            <a:off x="7106067" y="6232189"/>
            <a:ext cx="3208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</a:rPr>
              <a:t>Domeniul Transporturilor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0C4017-8130-1C4B-A7B0-2F9446120BFF}"/>
              </a:ext>
            </a:extLst>
          </p:cNvPr>
          <p:cNvSpPr txBox="1"/>
          <p:nvPr/>
        </p:nvSpPr>
        <p:spPr>
          <a:xfrm>
            <a:off x="9226931" y="2959266"/>
            <a:ext cx="266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</a:rPr>
              <a:t>Sistemul Educațional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841619-D05B-0F40-9005-FADCEE5C2D10}"/>
              </a:ext>
            </a:extLst>
          </p:cNvPr>
          <p:cNvSpPr txBox="1"/>
          <p:nvPr/>
        </p:nvSpPr>
        <p:spPr>
          <a:xfrm>
            <a:off x="3988055" y="2959266"/>
            <a:ext cx="3208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</a:rPr>
              <a:t>Sistemul Medical</a:t>
            </a:r>
          </a:p>
        </p:txBody>
      </p:sp>
    </p:spTree>
    <p:extLst>
      <p:ext uri="{BB962C8B-B14F-4D97-AF65-F5344CB8AC3E}">
        <p14:creationId xmlns:p14="http://schemas.microsoft.com/office/powerpoint/2010/main" val="21156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28B7D-A800-6B4C-A77C-A37E37C57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8316" y="2712437"/>
            <a:ext cx="4117268" cy="379358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</a:rPr>
              <a:t>Avantaje și dezavantaje ale testării</a:t>
            </a:r>
          </a:p>
          <a:p>
            <a:pPr>
              <a:lnSpc>
                <a:spcPct val="100000"/>
              </a:lnSpc>
            </a:pPr>
            <a:endParaRPr lang="ro-RO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</a:rPr>
              <a:t>Concepte și metodologii de bază</a:t>
            </a:r>
          </a:p>
          <a:p>
            <a:pPr>
              <a:lnSpc>
                <a:spcPct val="100000"/>
              </a:lnSpc>
            </a:pPr>
            <a:endParaRPr lang="ro-RO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</a:rPr>
              <a:t>Interfețe desktop, web și mobil</a:t>
            </a:r>
          </a:p>
          <a:p>
            <a:pPr>
              <a:lnSpc>
                <a:spcPct val="100000"/>
              </a:lnSpc>
            </a:pPr>
            <a:endParaRPr lang="ro-RO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</a:rPr>
              <a:t>Framework-uri existente</a:t>
            </a:r>
          </a:p>
          <a:p>
            <a:pPr>
              <a:lnSpc>
                <a:spcPct val="100000"/>
              </a:lnSpc>
            </a:pPr>
            <a:endParaRPr lang="ro-RO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sz="2000" dirty="0">
                <a:solidFill>
                  <a:schemeClr val="bg1"/>
                </a:solidFill>
              </a:rPr>
              <a:t>Dificultăți în testare</a:t>
            </a:r>
          </a:p>
          <a:p>
            <a:pPr>
              <a:lnSpc>
                <a:spcPct val="100000"/>
              </a:lnSpc>
            </a:pPr>
            <a:endParaRPr lang="ro-RO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sz="2000" dirty="0" err="1">
                <a:solidFill>
                  <a:schemeClr val="bg1"/>
                </a:solidFill>
              </a:rPr>
              <a:t>Projy</a:t>
            </a:r>
            <a:r>
              <a:rPr lang="ro-RO" sz="2000" dirty="0">
                <a:solidFill>
                  <a:schemeClr val="bg1"/>
                </a:solidFill>
              </a:rPr>
              <a:t> – aplicație de postare de proiecte</a:t>
            </a:r>
          </a:p>
          <a:p>
            <a:pPr>
              <a:lnSpc>
                <a:spcPct val="100000"/>
              </a:lnSpc>
            </a:pPr>
            <a:endParaRPr lang="ro-RO" sz="200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52B12A-4C22-184F-96EB-33A4804E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739"/>
            <a:ext cx="3619501" cy="1938706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Testarea interfețelor grafice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0F7329-36ED-5B4B-AC83-3E7995074800}"/>
              </a:ext>
            </a:extLst>
          </p:cNvPr>
          <p:cNvSpPr/>
          <p:nvPr/>
        </p:nvSpPr>
        <p:spPr>
          <a:xfrm>
            <a:off x="4793941" y="637815"/>
            <a:ext cx="2743200" cy="1426553"/>
          </a:xfrm>
          <a:prstGeom prst="ellipse">
            <a:avLst/>
          </a:prstGeom>
          <a:solidFill>
            <a:srgbClr val="479A6B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TESTAREA MANUALĂ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37A239-002D-B849-950E-70C40C8D6340}"/>
              </a:ext>
            </a:extLst>
          </p:cNvPr>
          <p:cNvSpPr/>
          <p:nvPr/>
        </p:nvSpPr>
        <p:spPr>
          <a:xfrm>
            <a:off x="4793941" y="2712438"/>
            <a:ext cx="2743200" cy="1410484"/>
          </a:xfrm>
          <a:prstGeom prst="ellipse">
            <a:avLst/>
          </a:prstGeom>
          <a:solidFill>
            <a:srgbClr val="479A6B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AUTOMATIZAREA TESTĂRII FOLOSIND SCRIPTURI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CD69E0-800A-6044-983E-9D72D91E651C}"/>
              </a:ext>
            </a:extLst>
          </p:cNvPr>
          <p:cNvSpPr/>
          <p:nvPr/>
        </p:nvSpPr>
        <p:spPr>
          <a:xfrm>
            <a:off x="4793941" y="4770992"/>
            <a:ext cx="2743200" cy="1410484"/>
          </a:xfrm>
          <a:prstGeom prst="ellipse">
            <a:avLst/>
          </a:prstGeom>
          <a:solidFill>
            <a:srgbClr val="479A6B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TESTAREA AUTOMATĂ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FC8CDB5-4F7D-6348-900D-7ACBBD3D496A}"/>
              </a:ext>
            </a:extLst>
          </p:cNvPr>
          <p:cNvSpPr/>
          <p:nvPr/>
        </p:nvSpPr>
        <p:spPr>
          <a:xfrm>
            <a:off x="6072325" y="2064368"/>
            <a:ext cx="186432" cy="64807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bg1"/>
              </a:solidFill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9807292-D62C-B844-92FB-C3DF77F099D9}"/>
              </a:ext>
            </a:extLst>
          </p:cNvPr>
          <p:cNvSpPr/>
          <p:nvPr/>
        </p:nvSpPr>
        <p:spPr>
          <a:xfrm>
            <a:off x="6076763" y="4130034"/>
            <a:ext cx="186432" cy="64807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826DA8-A101-0544-8857-26B0A841C732}"/>
              </a:ext>
            </a:extLst>
          </p:cNvPr>
          <p:cNvSpPr/>
          <p:nvPr/>
        </p:nvSpPr>
        <p:spPr>
          <a:xfrm>
            <a:off x="8666085" y="4751217"/>
            <a:ext cx="2743200" cy="14104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TESTAREA RECORD AND PLAYBACK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4401BD2-2B7B-034E-867F-E0521CD44373}"/>
              </a:ext>
            </a:extLst>
          </p:cNvPr>
          <p:cNvSpPr/>
          <p:nvPr/>
        </p:nvSpPr>
        <p:spPr>
          <a:xfrm rot="16200000">
            <a:off x="7997944" y="4936819"/>
            <a:ext cx="207337" cy="112894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EB2A02-D405-014B-9CC2-B53F0C28847E}"/>
              </a:ext>
            </a:extLst>
          </p:cNvPr>
          <p:cNvSpPr/>
          <p:nvPr/>
        </p:nvSpPr>
        <p:spPr>
          <a:xfrm>
            <a:off x="8654803" y="2712438"/>
            <a:ext cx="2743200" cy="141048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TESTAREA ROBOTIC PROCESS AUTOMATION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D3C0A65-3CF6-294F-84DC-A6399AEEF0BE}"/>
              </a:ext>
            </a:extLst>
          </p:cNvPr>
          <p:cNvSpPr/>
          <p:nvPr/>
        </p:nvSpPr>
        <p:spPr>
          <a:xfrm rot="10800000">
            <a:off x="9920241" y="4122921"/>
            <a:ext cx="212324" cy="62829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90BBE8-714C-3844-9A32-E07D2AD405AE}"/>
              </a:ext>
            </a:extLst>
          </p:cNvPr>
          <p:cNvSpPr/>
          <p:nvPr/>
        </p:nvSpPr>
        <p:spPr>
          <a:xfrm>
            <a:off x="8654803" y="661359"/>
            <a:ext cx="2743200" cy="138323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TESTAREA APLICAȚIEI PROJY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C5A3838A-DE61-8B47-89F1-649DCE345487}"/>
              </a:ext>
            </a:extLst>
          </p:cNvPr>
          <p:cNvSpPr/>
          <p:nvPr/>
        </p:nvSpPr>
        <p:spPr>
          <a:xfrm rot="10800000">
            <a:off x="9920241" y="2044591"/>
            <a:ext cx="212324" cy="66784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736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8B48-9BEE-FC4A-B0BA-234D79E9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07" y="559294"/>
            <a:ext cx="3653162" cy="1522254"/>
          </a:xfrm>
        </p:spPr>
        <p:txBody>
          <a:bodyPr>
            <a:noAutofit/>
          </a:bodyPr>
          <a:lstStyle/>
          <a:p>
            <a:pPr algn="ctr"/>
            <a:r>
              <a:rPr lang="ro-RO" sz="4000" dirty="0"/>
              <a:t>Testarea Manuală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3A7F4-9724-294C-9B76-1CCF14CDA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3345" y="3214642"/>
            <a:ext cx="2713286" cy="2351517"/>
          </a:xfrm>
        </p:spPr>
        <p:txBody>
          <a:bodyPr/>
          <a:lstStyle/>
          <a:p>
            <a:r>
              <a:rPr lang="ro-RO" sz="2400" dirty="0"/>
              <a:t>Testarea bazată pe:</a:t>
            </a:r>
          </a:p>
          <a:p>
            <a:endParaRPr lang="ro-RO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2400" dirty="0"/>
              <a:t>experiență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o-RO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2400" dirty="0"/>
              <a:t>stare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4B4A87-7AB8-D047-BC70-C293945F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575" y="177553"/>
            <a:ext cx="6561454" cy="4201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8D8B81-87A5-AD4D-ADD3-10E97B55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575" y="4563123"/>
            <a:ext cx="6561456" cy="2157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707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47BBC-B420-5F4B-9F74-6AAC935FF2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04142" y="3858395"/>
            <a:ext cx="4290061" cy="1672758"/>
          </a:xfrm>
        </p:spPr>
        <p:txBody>
          <a:bodyPr/>
          <a:lstStyle/>
          <a:p>
            <a:pPr algn="ctr"/>
            <a:r>
              <a:rPr lang="ro-RO" sz="2400" dirty="0"/>
              <a:t>Metode de reparare a scripturilor de testare în urma modificărilor apărute pe interfața grafică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1EF332-9823-C548-BB38-90BD4C61C222}"/>
              </a:ext>
            </a:extLst>
          </p:cNvPr>
          <p:cNvSpPr txBox="1">
            <a:spLocks/>
          </p:cNvSpPr>
          <p:nvPr/>
        </p:nvSpPr>
        <p:spPr>
          <a:xfrm>
            <a:off x="-52071" y="248245"/>
            <a:ext cx="4185920" cy="2066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dirty="0"/>
              <a:t>AUTOMATIZAREA Testării folosind scripturi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218CA-8A65-7A41-A933-19BF4AD6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27" y="225335"/>
            <a:ext cx="4083873" cy="3079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EC327B-A5C2-8B49-8DB2-AD4535B3BA43}"/>
              </a:ext>
            </a:extLst>
          </p:cNvPr>
          <p:cNvSpPr txBox="1"/>
          <p:nvPr/>
        </p:nvSpPr>
        <p:spPr>
          <a:xfrm>
            <a:off x="5764530" y="3379239"/>
            <a:ext cx="102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SITAR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9C4AA-6CA5-C845-883B-18A2E987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847" y="248245"/>
            <a:ext cx="3804259" cy="3079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5D7938-7F38-3141-BFBD-352F84B3A18F}"/>
              </a:ext>
            </a:extLst>
          </p:cNvPr>
          <p:cNvSpPr txBox="1"/>
          <p:nvPr/>
        </p:nvSpPr>
        <p:spPr>
          <a:xfrm>
            <a:off x="9701529" y="3376832"/>
            <a:ext cx="102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REST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CE49AE-9A6A-134E-A6F9-ADFB75EBB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529" y="3858395"/>
            <a:ext cx="4892180" cy="2428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CB138A-47FC-7D4C-BFBC-905149855668}"/>
              </a:ext>
            </a:extLst>
          </p:cNvPr>
          <p:cNvSpPr txBox="1"/>
          <p:nvPr/>
        </p:nvSpPr>
        <p:spPr>
          <a:xfrm>
            <a:off x="7639270" y="6361657"/>
            <a:ext cx="114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bg1"/>
                </a:solidFill>
              </a:rPr>
              <a:t>ATOM</a:t>
            </a:r>
          </a:p>
        </p:txBody>
      </p:sp>
    </p:spTree>
    <p:extLst>
      <p:ext uri="{BB962C8B-B14F-4D97-AF65-F5344CB8AC3E}">
        <p14:creationId xmlns:p14="http://schemas.microsoft.com/office/powerpoint/2010/main" val="25133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0EDD3-8339-664E-A6B8-67E3ED05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1" y="980440"/>
            <a:ext cx="3804413" cy="877824"/>
          </a:xfrm>
        </p:spPr>
        <p:txBody>
          <a:bodyPr>
            <a:normAutofit fontScale="90000"/>
          </a:bodyPr>
          <a:lstStyle/>
          <a:p>
            <a:r>
              <a:rPr lang="ro-RO" dirty="0">
                <a:solidFill>
                  <a:schemeClr val="bg1"/>
                </a:solidFill>
              </a:rPr>
              <a:t>TESTAREA </a:t>
            </a:r>
            <a:r>
              <a:rPr lang="ro-RO" dirty="0" err="1">
                <a:solidFill>
                  <a:schemeClr val="bg1"/>
                </a:solidFill>
              </a:rPr>
              <a:t>AUTOMAtă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42B13-4402-0446-A8DE-E92951A05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23" y="724563"/>
            <a:ext cx="6506874" cy="33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3104E0-D48C-D94F-94C8-58ED02E6ECEB}"/>
              </a:ext>
            </a:extLst>
          </p:cNvPr>
          <p:cNvSpPr txBox="1"/>
          <p:nvPr/>
        </p:nvSpPr>
        <p:spPr>
          <a:xfrm>
            <a:off x="287781" y="2511811"/>
            <a:ext cx="11887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>
                <a:solidFill>
                  <a:schemeClr val="bg1"/>
                </a:solidFill>
              </a:rPr>
              <a:t>Crawlijax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DEFE7B-5F8E-5648-B393-38AD7544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81" y="2941372"/>
            <a:ext cx="4812539" cy="348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B5B580-F66B-7145-BEFE-597E442999D3}"/>
              </a:ext>
            </a:extLst>
          </p:cNvPr>
          <p:cNvSpPr txBox="1"/>
          <p:nvPr/>
        </p:nvSpPr>
        <p:spPr>
          <a:xfrm>
            <a:off x="5100320" y="4313936"/>
            <a:ext cx="6652680" cy="2255520"/>
          </a:xfrm>
          <a:prstGeom prst="rect">
            <a:avLst/>
          </a:prstGeom>
          <a:solidFill>
            <a:srgbClr val="A1CACA"/>
          </a:solidFill>
        </p:spPr>
        <p:txBody>
          <a:bodyPr wrap="square" rtlCol="0">
            <a:spAutoFit/>
          </a:bodyPr>
          <a:lstStyle/>
          <a:p>
            <a:endParaRPr lang="ro-R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8A9B0-B6B9-8A44-8D65-3356BCC41358}"/>
              </a:ext>
            </a:extLst>
          </p:cNvPr>
          <p:cNvSpPr txBox="1"/>
          <p:nvPr/>
        </p:nvSpPr>
        <p:spPr>
          <a:xfrm>
            <a:off x="6313380" y="4841531"/>
            <a:ext cx="4226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</a:rPr>
              <a:t>Structura DOM a interfețelor web în comparație cu structura interfețelor desktop și mobil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F9AC8-DE3F-654F-A223-984E9CCB86D9}"/>
              </a:ext>
            </a:extLst>
          </p:cNvPr>
          <p:cNvSpPr txBox="1"/>
          <p:nvPr/>
        </p:nvSpPr>
        <p:spPr>
          <a:xfrm>
            <a:off x="4092194" y="460041"/>
            <a:ext cx="1008126" cy="2481331"/>
          </a:xfrm>
          <a:prstGeom prst="rect">
            <a:avLst/>
          </a:prstGeom>
          <a:solidFill>
            <a:srgbClr val="A1CACA"/>
          </a:solidFill>
        </p:spPr>
        <p:txBody>
          <a:bodyPr wrap="square" rtlCol="0">
            <a:spAutoFit/>
          </a:bodyPr>
          <a:lstStyle/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389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8E19-A186-2E4E-ABEE-EF84BB46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" y="467360"/>
            <a:ext cx="5605272" cy="1572126"/>
          </a:xfrm>
        </p:spPr>
        <p:txBody>
          <a:bodyPr/>
          <a:lstStyle/>
          <a:p>
            <a:r>
              <a:rPr lang="ro-RO" dirty="0"/>
              <a:t>FRAMEWORK-URI EXISTENTE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9D48A-F5C6-354E-8532-E9BC2BE2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6" y="2133600"/>
            <a:ext cx="5259835" cy="38066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88D67-3FEB-124F-9548-5392A315E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3772593"/>
            <a:ext cx="5902960" cy="21676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7F8A1-3477-2B4B-8B62-AF3CE06A6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354" y="750868"/>
            <a:ext cx="5960846" cy="26527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09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7129-56CC-D74A-BD22-D1E2AC0E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789432"/>
            <a:ext cx="3619501" cy="877824"/>
          </a:xfrm>
        </p:spPr>
        <p:txBody>
          <a:bodyPr>
            <a:normAutofit fontScale="90000"/>
          </a:bodyPr>
          <a:lstStyle/>
          <a:p>
            <a:pPr algn="ctr"/>
            <a:r>
              <a:rPr lang="ro-RO" dirty="0"/>
              <a:t>TESTAREA RECORD AND PLAYBACK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546F0-3E22-AA46-86D3-C78DBB203D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351" y="3562096"/>
            <a:ext cx="3811271" cy="15788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Test Complete</a:t>
            </a:r>
          </a:p>
          <a:p>
            <a:endParaRPr lang="ro-R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 err="1"/>
              <a:t>Quick</a:t>
            </a:r>
            <a:r>
              <a:rPr lang="ro-RO" sz="2400" dirty="0"/>
              <a:t> Test Professional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8D40DA-A2B1-4243-9CED-9D8969E02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744" y="3169920"/>
            <a:ext cx="6115735" cy="3441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8E7B29-1915-354B-B20A-24139721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156" y="194432"/>
            <a:ext cx="5214910" cy="26488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912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EE520-1DC3-6443-BB25-035FE7300D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4406068"/>
            <a:ext cx="3465576" cy="512064"/>
          </a:xfrm>
        </p:spPr>
        <p:txBody>
          <a:bodyPr/>
          <a:lstStyle/>
          <a:p>
            <a:pPr algn="ctr"/>
            <a:r>
              <a:rPr lang="ro-RO" sz="2400" dirty="0" err="1">
                <a:solidFill>
                  <a:srgbClr val="F37322"/>
                </a:solidFill>
              </a:rPr>
              <a:t>UiPath</a:t>
            </a:r>
            <a:r>
              <a:rPr lang="ro-RO" sz="2400" dirty="0">
                <a:solidFill>
                  <a:srgbClr val="F37322"/>
                </a:solidFill>
              </a:rPr>
              <a:t> Test Suite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D0F3C6-3D2C-884B-981B-3E132EB1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37" y="487680"/>
            <a:ext cx="3619501" cy="1822704"/>
          </a:xfrm>
        </p:spPr>
        <p:txBody>
          <a:bodyPr>
            <a:normAutofit fontScale="90000"/>
          </a:bodyPr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TESTAREA ROBOTIC PROCESS AUTOMATION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2A03B-6CEC-2247-9AF0-209B9F24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825" y="3058160"/>
            <a:ext cx="7300694" cy="3207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947A7-F57C-EE4D-A19F-1C27E0DA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13" y="833120"/>
            <a:ext cx="7082118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4053146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188</Words>
  <Application>Microsoft Macintosh PowerPoint</Application>
  <PresentationFormat>Widescreen</PresentationFormat>
  <Paragraphs>58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Lucrare de licență  Testarea interfețelor grafice</vt:lpstr>
      <vt:lpstr>Importanța testării</vt:lpstr>
      <vt:lpstr>Testarea interfețelor grafice</vt:lpstr>
      <vt:lpstr>Testarea Manuală</vt:lpstr>
      <vt:lpstr>PowerPoint Presentation</vt:lpstr>
      <vt:lpstr>TESTAREA AUTOMAtă</vt:lpstr>
      <vt:lpstr>FRAMEWORK-URI EXISTENTE</vt:lpstr>
      <vt:lpstr>TESTAREA RECORD AND PLAYBACK</vt:lpstr>
      <vt:lpstr>TESTAREA ROBOTIC PROCESS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Mulțumesc!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2022-06-16T14:48:17Z</dcterms:modified>
</cp:coreProperties>
</file>